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88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5" r:id="rId27"/>
    <p:sldId id="286" r:id="rId28"/>
    <p:sldId id="287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chael 1" id="{A13A21F7-FBB5-47B3-9BF7-4E7CA4723F79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  <p14:section name="Andy 1" id="{B70370B0-1508-4D52-B97B-4073F6DD7D86}">
          <p14:sldIdLst>
            <p14:sldId id="263"/>
            <p14:sldId id="264"/>
            <p14:sldId id="266"/>
            <p14:sldId id="267"/>
            <p14:sldId id="268"/>
            <p14:sldId id="269"/>
            <p14:sldId id="270"/>
            <p14:sldId id="271"/>
            <p14:sldId id="288"/>
            <p14:sldId id="273"/>
            <p14:sldId id="274"/>
          </p14:sldIdLst>
        </p14:section>
        <p14:section name="Michael 2" id="{90AF506D-F355-4F02-9741-CD765A627151}">
          <p14:sldIdLst>
            <p14:sldId id="275"/>
            <p14:sldId id="276"/>
            <p14:sldId id="277"/>
            <p14:sldId id="278"/>
            <p14:sldId id="279"/>
            <p14:sldId id="280"/>
            <p14:sldId id="281"/>
          </p14:sldIdLst>
        </p14:section>
        <p14:section name="Andy 2" id="{1E419B15-A1CF-4D17-9D40-C05CF6619A3F}">
          <p14:sldIdLst>
            <p14:sldId id="283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28110-9137-4938-86DA-45BCC6391BAD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E59E1-57E2-4264-838F-689A0DAFB8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66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E59E1-57E2-4264-838F-689A0DAFB88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67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E59E1-57E2-4264-838F-689A0DAFB88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239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732120" cy="2677648"/>
          </a:xfrm>
        </p:spPr>
        <p:txBody>
          <a:bodyPr/>
          <a:lstStyle/>
          <a:p>
            <a:pPr algn="ctr"/>
            <a:r>
              <a:rPr lang="en-GB" sz="7200" dirty="0" err="1"/>
              <a:t>Miért</a:t>
            </a:r>
            <a:r>
              <a:rPr lang="en-GB" sz="7200" dirty="0"/>
              <a:t> </a:t>
            </a:r>
            <a:r>
              <a:rPr lang="en-GB" sz="7200" dirty="0" err="1"/>
              <a:t>kell</a:t>
            </a:r>
            <a:r>
              <a:rPr lang="en-GB" sz="7200" dirty="0"/>
              <a:t> </a:t>
            </a:r>
            <a:r>
              <a:rPr lang="en-GB" sz="7200" dirty="0" err="1"/>
              <a:t>elolvasnunk</a:t>
            </a:r>
            <a:r>
              <a:rPr lang="en-GB" sz="7200" dirty="0"/>
              <a:t> a </a:t>
            </a:r>
            <a:r>
              <a:rPr lang="en-GB" sz="7200" dirty="0" err="1"/>
              <a:t>Bibliát</a:t>
            </a:r>
            <a:r>
              <a:rPr lang="en-GB" sz="7200" dirty="0"/>
              <a:t>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3" name="Picture 2" descr="Christadelphian Bible Mis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14328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214438"/>
            <a:ext cx="8825658" cy="2185987"/>
          </a:xfrm>
        </p:spPr>
        <p:txBody>
          <a:bodyPr/>
          <a:lstStyle/>
          <a:p>
            <a:r>
              <a:rPr lang="en-GB" sz="7200" dirty="0"/>
              <a:t>A </a:t>
            </a:r>
            <a:r>
              <a:rPr lang="en-GB" sz="7200" dirty="0" err="1"/>
              <a:t>Biblia</a:t>
            </a:r>
            <a:r>
              <a:rPr lang="en-GB" sz="7200" dirty="0"/>
              <a:t> </a:t>
            </a:r>
            <a:r>
              <a:rPr lang="en-GB" sz="7200" dirty="0" err="1"/>
              <a:t>üzenete</a:t>
            </a:r>
            <a:r>
              <a:rPr lang="en-GB" sz="7200" dirty="0"/>
              <a:t>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2614613"/>
            <a:ext cx="10060733" cy="3629025"/>
          </a:xfrm>
        </p:spPr>
        <p:txBody>
          <a:bodyPr>
            <a:normAutofit fontScale="70000" lnSpcReduction="20000"/>
          </a:bodyPr>
          <a:lstStyle/>
          <a:p>
            <a:endParaRPr lang="en-GB" sz="4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meg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akarja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menteni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megváltani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4000" dirty="0" err="1" smtClean="0">
                <a:solidFill>
                  <a:schemeClr val="tx2">
                    <a:lumMod val="50000"/>
                  </a:schemeClr>
                </a:solidFill>
              </a:rPr>
              <a:t>emberiséget</a:t>
            </a:r>
            <a:r>
              <a:rPr lang="hu-HU" sz="40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40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sz="4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Jézus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által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van meg </a:t>
            </a:r>
            <a:r>
              <a:rPr lang="en-GB" sz="4000" dirty="0" err="1" smtClean="0">
                <a:solidFill>
                  <a:schemeClr val="tx2">
                    <a:lumMod val="50000"/>
                  </a:schemeClr>
                </a:solidFill>
              </a:rPr>
              <a:t>menekvésünk</a:t>
            </a:r>
            <a:r>
              <a:rPr lang="hu-HU" sz="40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4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r>
              <a:rPr lang="en-GB" sz="4000" dirty="0" err="1" smtClean="0">
                <a:solidFill>
                  <a:schemeClr val="tx2">
                    <a:lumMod val="50000"/>
                  </a:schemeClr>
                </a:solidFill>
              </a:rPr>
              <a:t>Aza</a:t>
            </a:r>
            <a:r>
              <a:rPr lang="hu-HU" sz="4000" dirty="0" smtClean="0">
                <a:solidFill>
                  <a:schemeClr val="tx2">
                    <a:lumMod val="50000"/>
                  </a:schemeClr>
                </a:solidFill>
              </a:rPr>
              <a:t>Z</a:t>
            </a:r>
            <a:r>
              <a:rPr lang="en-GB" sz="4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ne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haljunk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meg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örökre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hanem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örök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életünk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2">
                    <a:lumMod val="50000"/>
                  </a:schemeClr>
                </a:solidFill>
              </a:rPr>
              <a:t>legyen</a:t>
            </a: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08467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312332"/>
          </a:xfrm>
        </p:spPr>
        <p:txBody>
          <a:bodyPr/>
          <a:lstStyle/>
          <a:p>
            <a:r>
              <a:rPr lang="en-GB" dirty="0" err="1"/>
              <a:t>Jézus</a:t>
            </a:r>
            <a:r>
              <a:rPr lang="en-GB" dirty="0"/>
              <a:t> </a:t>
            </a:r>
            <a:r>
              <a:rPr lang="en-GB" dirty="0" err="1"/>
              <a:t>hitte</a:t>
            </a:r>
            <a:r>
              <a:rPr lang="en-GB" dirty="0"/>
              <a:t>, </a:t>
            </a:r>
            <a:r>
              <a:rPr lang="en-GB" dirty="0" err="1"/>
              <a:t>hogy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Ószövetséget</a:t>
            </a:r>
            <a:r>
              <a:rPr lang="en-GB" dirty="0"/>
              <a:t> </a:t>
            </a:r>
            <a:r>
              <a:rPr lang="en-GB" dirty="0" err="1"/>
              <a:t>Isten</a:t>
            </a:r>
            <a:r>
              <a:rPr lang="en-GB" dirty="0"/>
              <a:t> </a:t>
            </a:r>
            <a:r>
              <a:rPr lang="en-GB" dirty="0" err="1"/>
              <a:t>ihlette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943224"/>
            <a:ext cx="8761412" cy="3076575"/>
          </a:xfrm>
        </p:spPr>
        <p:txBody>
          <a:bodyPr>
            <a:normAutofit lnSpcReduction="10000"/>
          </a:bodyPr>
          <a:lstStyle/>
          <a:p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“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szava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”-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ként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</a:rPr>
              <a:t>említette</a:t>
            </a:r>
            <a:r>
              <a:rPr lang="hu-HU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</a:rPr>
              <a:t>Márk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 7: 13)</a:t>
            </a:r>
          </a:p>
          <a:p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</a:rPr>
              <a:t>Szenteld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meg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őket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igazságban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;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igéd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</a:rPr>
              <a:t>igazság</a:t>
            </a:r>
            <a:r>
              <a:rPr lang="hu-HU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</a:rPr>
              <a:t>János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 17: 17)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12918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198032"/>
          </a:xfrm>
        </p:spPr>
        <p:txBody>
          <a:bodyPr/>
          <a:lstStyle/>
          <a:p>
            <a:r>
              <a:rPr lang="en-GB" dirty="0"/>
              <a:t>El </a:t>
            </a:r>
            <a:r>
              <a:rPr lang="en-GB" dirty="0" err="1"/>
              <a:t>kell</a:t>
            </a:r>
            <a:r>
              <a:rPr lang="en-GB" dirty="0"/>
              <a:t> </a:t>
            </a:r>
            <a:r>
              <a:rPr lang="en-GB" dirty="0" err="1"/>
              <a:t>olvasnunk</a:t>
            </a:r>
            <a:r>
              <a:rPr lang="en-GB" dirty="0"/>
              <a:t> a </a:t>
            </a:r>
            <a:r>
              <a:rPr lang="en-GB" dirty="0" err="1"/>
              <a:t>Bibliát</a:t>
            </a:r>
            <a:r>
              <a:rPr lang="en-GB" dirty="0"/>
              <a:t>, </a:t>
            </a:r>
            <a:r>
              <a:rPr lang="en-GB" dirty="0" err="1"/>
              <a:t>hogy</a:t>
            </a:r>
            <a:r>
              <a:rPr lang="en-GB" dirty="0"/>
              <a:t> </a:t>
            </a:r>
            <a:r>
              <a:rPr lang="en-GB" dirty="0" err="1"/>
              <a:t>megértsük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</a:t>
            </a:r>
            <a:r>
              <a:rPr lang="en-GB" dirty="0" err="1"/>
              <a:t>higgyünk</a:t>
            </a:r>
            <a:r>
              <a:rPr lang="en-GB" dirty="0"/>
              <a:t> </a:t>
            </a:r>
            <a:r>
              <a:rPr lang="en-GB" dirty="0" err="1"/>
              <a:t>Jézusban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Mert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ha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hinnétek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Mózesnek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nékem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is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hinnétek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;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mert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rólam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írt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ő. Ha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pedig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ő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írásainak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nem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hisztek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mimódon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hisztek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beszédeimnek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</a:rPr>
              <a:t>János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 5: 46, 47)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21746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1463" y="2056138"/>
            <a:ext cx="11687175" cy="3056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Csak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Bibliában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találhatod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meg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Igazságot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Jézusról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Mert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Biblia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Isten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szava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emberé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Jézus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Biblia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hitelességéről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hatalmáról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mint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Isten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szaváról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beszélt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600" dirty="0">
              <a:solidFill>
                <a:schemeClr val="tx2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42567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49" y="973668"/>
            <a:ext cx="10415590" cy="1040870"/>
          </a:xfrm>
        </p:spPr>
        <p:txBody>
          <a:bodyPr/>
          <a:lstStyle/>
          <a:p>
            <a:r>
              <a:rPr lang="en-GB" dirty="0"/>
              <a:t>A </a:t>
            </a:r>
            <a:r>
              <a:rPr lang="en-GB" dirty="0" err="1"/>
              <a:t>Biblia</a:t>
            </a:r>
            <a:r>
              <a:rPr lang="en-GB" dirty="0"/>
              <a:t> tele van </a:t>
            </a:r>
            <a:r>
              <a:rPr lang="en-GB" dirty="0" err="1"/>
              <a:t>olyan</a:t>
            </a:r>
            <a:r>
              <a:rPr lang="en-GB" dirty="0"/>
              <a:t> </a:t>
            </a:r>
            <a:r>
              <a:rPr lang="en-GB" dirty="0" err="1"/>
              <a:t>részletekkel</a:t>
            </a:r>
            <a:r>
              <a:rPr lang="en-GB" dirty="0"/>
              <a:t>, </a:t>
            </a:r>
            <a:r>
              <a:rPr lang="en-GB" dirty="0" err="1"/>
              <a:t>amelyek</a:t>
            </a:r>
            <a:r>
              <a:rPr lang="en-GB" dirty="0"/>
              <a:t> </a:t>
            </a:r>
            <a:r>
              <a:rPr lang="en-GB" dirty="0" err="1"/>
              <a:t>nem</a:t>
            </a:r>
            <a:r>
              <a:rPr lang="en-GB" dirty="0"/>
              <a:t> </a:t>
            </a:r>
            <a:r>
              <a:rPr lang="en-GB" dirty="0" err="1"/>
              <a:t>kerülhettek</a:t>
            </a:r>
            <a:r>
              <a:rPr lang="en-GB" dirty="0"/>
              <a:t> </a:t>
            </a:r>
            <a:r>
              <a:rPr lang="en-GB" dirty="0" err="1"/>
              <a:t>oda</a:t>
            </a:r>
            <a:r>
              <a:rPr lang="en-GB" dirty="0"/>
              <a:t> </a:t>
            </a:r>
            <a:r>
              <a:rPr lang="en-GB" dirty="0" err="1"/>
              <a:t>véletlenül</a:t>
            </a:r>
            <a:r>
              <a:rPr lang="en-GB" dirty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948" y="2603500"/>
            <a:ext cx="5237163" cy="982662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2800" dirty="0" err="1">
                <a:solidFill>
                  <a:schemeClr val="tx2">
                    <a:lumMod val="50000"/>
                  </a:schemeClr>
                </a:solidFill>
              </a:rPr>
              <a:t>Zakariás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 9: 9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2950" y="3179762"/>
            <a:ext cx="5237162" cy="3235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Örülj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nagyon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Sionnak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leánya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örvendezz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Jeruzsálem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leánya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!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Ímé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jön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néked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te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királyod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;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igaz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szabadító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ő;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szegény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szamárháton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ülő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azaz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nőstényszamárnak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 smtClean="0">
                <a:solidFill>
                  <a:schemeClr val="tx2">
                    <a:lumMod val="50000"/>
                  </a:schemeClr>
                </a:solidFill>
              </a:rPr>
              <a:t>vemhén</a:t>
            </a:r>
            <a:r>
              <a:rPr lang="hu-HU" sz="2600" dirty="0" smtClean="0">
                <a:solidFill>
                  <a:schemeClr val="tx2">
                    <a:lumMod val="50000"/>
                  </a:schemeClr>
                </a:solidFill>
              </a:rPr>
              <a:t> (értsd: </a:t>
            </a:r>
            <a:r>
              <a:rPr lang="hu-HU" sz="2600" dirty="0" err="1" smtClean="0">
                <a:solidFill>
                  <a:schemeClr val="tx2">
                    <a:lumMod val="50000"/>
                  </a:schemeClr>
                </a:solidFill>
              </a:rPr>
              <a:t>szmárcsikóján</a:t>
            </a:r>
            <a:r>
              <a:rPr lang="hu-HU" sz="26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GB" sz="2600" dirty="0" smtClean="0">
                <a:solidFill>
                  <a:schemeClr val="tx2">
                    <a:lumMod val="50000"/>
                  </a:schemeClr>
                </a:solidFill>
              </a:rPr>
              <a:t>…</a:t>
            </a:r>
            <a:endParaRPr lang="en-GB" sz="26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499"/>
            <a:ext cx="4825159" cy="982663"/>
          </a:xfrm>
        </p:spPr>
        <p:txBody>
          <a:bodyPr/>
          <a:lstStyle/>
          <a:p>
            <a:endParaRPr lang="en-GB" dirty="0"/>
          </a:p>
          <a:p>
            <a:r>
              <a:rPr lang="en-GB" sz="2800" dirty="0" err="1">
                <a:solidFill>
                  <a:schemeClr val="tx2">
                    <a:lumMod val="50000"/>
                  </a:schemeClr>
                </a:solidFill>
              </a:rPr>
              <a:t>Máté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 21: 1-2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5564190" cy="34353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mikor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közeledtek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Jeruzsálemhez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, 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Jézus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...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monda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nékik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Menjetek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ebbe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faluba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mely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előttetek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van,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legott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találtok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egy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megkötött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szamarat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vele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együtt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ő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vemhét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csikóját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);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oldjátok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el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hozzátok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 ide </a:t>
            </a:r>
            <a:r>
              <a:rPr lang="en-GB" sz="2600" dirty="0" err="1">
                <a:solidFill>
                  <a:schemeClr val="tx2">
                    <a:lumMod val="50000"/>
                  </a:schemeClr>
                </a:solidFill>
              </a:rPr>
              <a:t>nékem</a:t>
            </a:r>
            <a:r>
              <a:rPr lang="en-GB" sz="2600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en-GB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Picture 6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08835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099" y="857251"/>
            <a:ext cx="8386763" cy="900112"/>
          </a:xfrm>
        </p:spPr>
        <p:txBody>
          <a:bodyPr/>
          <a:lstStyle/>
          <a:p>
            <a:r>
              <a:rPr lang="en-GB" dirty="0" smtClean="0"/>
              <a:t>A </a:t>
            </a:r>
            <a:r>
              <a:rPr lang="en-GB" dirty="0" err="1"/>
              <a:t>Biblia</a:t>
            </a:r>
            <a:r>
              <a:rPr lang="en-GB" dirty="0"/>
              <a:t> tele van </a:t>
            </a:r>
            <a:r>
              <a:rPr lang="en-GB" dirty="0" err="1"/>
              <a:t>olyan</a:t>
            </a:r>
            <a:r>
              <a:rPr lang="en-GB" dirty="0"/>
              <a:t> </a:t>
            </a:r>
            <a:r>
              <a:rPr lang="en-GB" dirty="0" err="1"/>
              <a:t>részletekkel</a:t>
            </a:r>
            <a:r>
              <a:rPr lang="en-GB" dirty="0"/>
              <a:t>, </a:t>
            </a:r>
            <a:r>
              <a:rPr lang="en-GB" dirty="0" err="1"/>
              <a:t>amelyek</a:t>
            </a:r>
            <a:r>
              <a:rPr lang="en-GB" dirty="0"/>
              <a:t> </a:t>
            </a:r>
            <a:r>
              <a:rPr lang="en-GB" dirty="0" err="1"/>
              <a:t>nem</a:t>
            </a:r>
            <a:r>
              <a:rPr lang="en-GB" dirty="0"/>
              <a:t> </a:t>
            </a:r>
            <a:r>
              <a:rPr lang="en-GB" dirty="0" err="1"/>
              <a:t>kerülhettek</a:t>
            </a:r>
            <a:r>
              <a:rPr lang="en-GB" dirty="0"/>
              <a:t> </a:t>
            </a:r>
            <a:r>
              <a:rPr lang="en-GB" dirty="0" err="1" smtClean="0"/>
              <a:t>oda</a:t>
            </a:r>
            <a:r>
              <a:rPr lang="en-GB" dirty="0" smtClean="0"/>
              <a:t> </a:t>
            </a:r>
            <a:r>
              <a:rPr lang="en-GB" dirty="0" err="1" smtClean="0"/>
              <a:t>véletlenül</a:t>
            </a:r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err="1" smtClean="0"/>
              <a:t>Tehát</a:t>
            </a:r>
            <a:r>
              <a:rPr lang="en-GB" sz="3600" dirty="0" smtClean="0"/>
              <a:t> </a:t>
            </a:r>
            <a:r>
              <a:rPr lang="en-GB" sz="3600" dirty="0" err="1"/>
              <a:t>Jézus</a:t>
            </a:r>
            <a:r>
              <a:rPr lang="en-GB" sz="3600" dirty="0"/>
              <a:t> </a:t>
            </a:r>
            <a:r>
              <a:rPr lang="en-GB" sz="3600" dirty="0" err="1"/>
              <a:t>egy</a:t>
            </a:r>
            <a:r>
              <a:rPr lang="en-GB" sz="3600" dirty="0"/>
              <a:t> </a:t>
            </a:r>
            <a:r>
              <a:rPr lang="en-GB" sz="3600" dirty="0" err="1"/>
              <a:t>szamáron</a:t>
            </a:r>
            <a:r>
              <a:rPr lang="en-GB" sz="3600" dirty="0"/>
              <a:t> </a:t>
            </a:r>
            <a:r>
              <a:rPr lang="en-GB" sz="3600" dirty="0" err="1"/>
              <a:t>ment</a:t>
            </a:r>
            <a:r>
              <a:rPr lang="en-GB" sz="3600" dirty="0"/>
              <a:t> be </a:t>
            </a:r>
            <a:r>
              <a:rPr lang="en-GB" sz="3600" dirty="0" err="1"/>
              <a:t>Jeruzsálembe</a:t>
            </a:r>
            <a:r>
              <a:rPr lang="en-GB" sz="3600" dirty="0"/>
              <a:t>, </a:t>
            </a:r>
            <a:r>
              <a:rPr lang="en-GB" sz="3600" dirty="0" err="1"/>
              <a:t>ahogyan</a:t>
            </a:r>
            <a:r>
              <a:rPr lang="en-GB" sz="3600" dirty="0"/>
              <a:t> </a:t>
            </a:r>
            <a:r>
              <a:rPr lang="en-GB" sz="3600" dirty="0" err="1"/>
              <a:t>Zakariás</a:t>
            </a:r>
            <a:r>
              <a:rPr lang="en-GB" sz="3600" dirty="0"/>
              <a:t> </a:t>
            </a:r>
            <a:r>
              <a:rPr lang="en-GB" sz="3600" dirty="0" err="1"/>
              <a:t>írta</a:t>
            </a:r>
            <a:r>
              <a:rPr lang="en-GB" sz="3600" dirty="0" smtClean="0"/>
              <a:t>.</a:t>
            </a:r>
          </a:p>
          <a:p>
            <a:endParaRPr lang="en-GB" sz="3600" dirty="0" smtClean="0"/>
          </a:p>
          <a:p>
            <a:r>
              <a:rPr lang="en-GB" sz="3600" dirty="0" err="1" smtClean="0"/>
              <a:t>És</a:t>
            </a:r>
            <a:r>
              <a:rPr lang="en-GB" sz="3600" dirty="0" smtClean="0"/>
              <a:t> </a:t>
            </a:r>
            <a:r>
              <a:rPr lang="en-GB" sz="3600" dirty="0" err="1"/>
              <a:t>az</a:t>
            </a:r>
            <a:r>
              <a:rPr lang="en-GB" sz="3600" dirty="0"/>
              <a:t> </a:t>
            </a:r>
            <a:r>
              <a:rPr lang="en-GB" sz="3600" dirty="0" err="1"/>
              <a:t>emberek</a:t>
            </a:r>
            <a:r>
              <a:rPr lang="en-GB" sz="3600" dirty="0"/>
              <a:t> </a:t>
            </a:r>
            <a:r>
              <a:rPr lang="en-GB" sz="3600" dirty="0" err="1"/>
              <a:t>örültek</a:t>
            </a:r>
            <a:r>
              <a:rPr lang="en-GB" sz="3600" dirty="0"/>
              <a:t>, </a:t>
            </a:r>
            <a:r>
              <a:rPr lang="en-GB" sz="3600" dirty="0" err="1"/>
              <a:t>amikor</a:t>
            </a:r>
            <a:r>
              <a:rPr lang="en-GB" sz="3600" dirty="0"/>
              <a:t> </a:t>
            </a:r>
            <a:r>
              <a:rPr lang="en-GB" sz="3600" dirty="0" err="1"/>
              <a:t>elment</a:t>
            </a:r>
            <a:r>
              <a:rPr lang="en-GB" sz="3600" dirty="0"/>
              <a:t> </a:t>
            </a:r>
            <a:r>
              <a:rPr lang="en-GB" sz="3600" dirty="0" err="1"/>
              <a:t>mellettük</a:t>
            </a:r>
            <a:r>
              <a:rPr lang="en-GB" sz="3600" dirty="0"/>
              <a:t>.</a:t>
            </a:r>
            <a:endParaRPr lang="en-GB" sz="3600" dirty="0" smtClean="0"/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960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7"/>
            <a:ext cx="8761413" cy="1526645"/>
          </a:xfrm>
        </p:spPr>
        <p:txBody>
          <a:bodyPr/>
          <a:lstStyle/>
          <a:p>
            <a:r>
              <a:rPr lang="en-GB" dirty="0" err="1"/>
              <a:t>Mindent</a:t>
            </a:r>
            <a:r>
              <a:rPr lang="en-GB" dirty="0"/>
              <a:t>, </a:t>
            </a:r>
            <a:r>
              <a:rPr lang="en-GB" dirty="0" err="1"/>
              <a:t>amit</a:t>
            </a:r>
            <a:r>
              <a:rPr lang="en-GB" dirty="0"/>
              <a:t> </a:t>
            </a:r>
            <a:r>
              <a:rPr lang="en-GB" dirty="0" err="1"/>
              <a:t>Jézus</a:t>
            </a:r>
            <a:r>
              <a:rPr lang="en-GB" dirty="0"/>
              <a:t> </a:t>
            </a:r>
            <a:r>
              <a:rPr lang="en-GB" dirty="0" err="1"/>
              <a:t>tanított</a:t>
            </a:r>
            <a:r>
              <a:rPr lang="en-GB" dirty="0"/>
              <a:t>, a </a:t>
            </a:r>
            <a:r>
              <a:rPr lang="en-GB" dirty="0" err="1"/>
              <a:t>Biblia</a:t>
            </a:r>
            <a:r>
              <a:rPr lang="en-GB" dirty="0"/>
              <a:t> </a:t>
            </a:r>
            <a:r>
              <a:rPr lang="en-GB" dirty="0" err="1"/>
              <a:t>alapján</a:t>
            </a:r>
            <a:r>
              <a:rPr lang="en-GB" dirty="0"/>
              <a:t> </a:t>
            </a:r>
            <a:r>
              <a:rPr lang="en-GB" dirty="0" err="1"/>
              <a:t>tanította</a:t>
            </a:r>
            <a:r>
              <a:rPr lang="en-GB" dirty="0"/>
              <a:t>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00313"/>
            <a:ext cx="10575083" cy="4100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ő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élete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teljesítette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Biblia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szavait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Ő volt a "(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hús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testból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készült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ige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".</a:t>
            </a:r>
          </a:p>
          <a:p>
            <a:pPr marL="0" indent="0">
              <a:buNone/>
            </a:pP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Íge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testté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lett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lakozék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mi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közöttünk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láttuk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ő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dicsőségét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mint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Atya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egyszülöttjének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dicsőségét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),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teljes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vala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kegyelemmel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igazsággal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</a:rPr>
              <a:t>János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 1: 14)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0958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7"/>
            <a:ext cx="8761413" cy="1055157"/>
          </a:xfrm>
        </p:spPr>
        <p:txBody>
          <a:bodyPr/>
          <a:lstStyle/>
          <a:p>
            <a:r>
              <a:rPr lang="en-GB" dirty="0"/>
              <a:t>A </a:t>
            </a:r>
            <a:r>
              <a:rPr lang="en-GB" dirty="0" err="1"/>
              <a:t>Biblia</a:t>
            </a:r>
            <a:r>
              <a:rPr lang="en-GB" dirty="0"/>
              <a:t> </a:t>
            </a:r>
            <a:r>
              <a:rPr lang="en-GB" dirty="0" err="1"/>
              <a:t>Jézusában</a:t>
            </a:r>
            <a:r>
              <a:rPr lang="en-GB" dirty="0"/>
              <a:t> </a:t>
            </a:r>
            <a:r>
              <a:rPr lang="en-GB" dirty="0" err="1"/>
              <a:t>kell</a:t>
            </a:r>
            <a:r>
              <a:rPr lang="en-GB" dirty="0"/>
              <a:t> </a:t>
            </a:r>
            <a:r>
              <a:rPr lang="en-GB" dirty="0" err="1"/>
              <a:t>hinnünk</a:t>
            </a:r>
            <a:r>
              <a:rPr lang="en-GB" dirty="0"/>
              <a:t>!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75033" cy="3416300"/>
          </a:xfrm>
        </p:spPr>
        <p:txBody>
          <a:bodyPr/>
          <a:lstStyle/>
          <a:p>
            <a:pPr marL="0" indent="0">
              <a:buNone/>
            </a:pP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Ellenkező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esetben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ember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által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létrehozott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Jézusban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hiszünk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nem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Fiában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!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81122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7"/>
            <a:ext cx="8761413" cy="1283757"/>
          </a:xfrm>
        </p:spPr>
        <p:txBody>
          <a:bodyPr/>
          <a:lstStyle/>
          <a:p>
            <a:r>
              <a:rPr lang="en-GB" dirty="0"/>
              <a:t>A </a:t>
            </a:r>
            <a:r>
              <a:rPr lang="en-GB" dirty="0" err="1"/>
              <a:t>Szentlélek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a </a:t>
            </a:r>
            <a:r>
              <a:rPr lang="en-GB" dirty="0" err="1"/>
              <a:t>Biblia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Jézus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megígérte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tanítványainak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Szentlélek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ajándékát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adja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volt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Szentlélek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szerepe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29124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440920"/>
          </a:xfrm>
        </p:spPr>
        <p:txBody>
          <a:bodyPr/>
          <a:lstStyle/>
          <a:p>
            <a:r>
              <a:rPr lang="en-GB" sz="4000" dirty="0" err="1"/>
              <a:t>János</a:t>
            </a:r>
            <a:r>
              <a:rPr lang="en-GB" sz="4000" dirty="0"/>
              <a:t> 14:26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Szent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Lélek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kit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nevemben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küld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Atya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mindenre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megtanít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majd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titeket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eszetekbe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juttatja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mindazokat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miket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mondottam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néktek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1632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Üdvözöljük</a:t>
            </a:r>
            <a:r>
              <a:rPr lang="en-GB" dirty="0"/>
              <a:t> </a:t>
            </a:r>
            <a:r>
              <a:rPr lang="hu-HU" dirty="0"/>
              <a:t>Önöket</a:t>
            </a:r>
            <a:r>
              <a:rPr lang="en-GB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957512"/>
            <a:ext cx="10732245" cy="35004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900" dirty="0" err="1" smtClean="0">
                <a:solidFill>
                  <a:schemeClr val="tx2">
                    <a:lumMod val="50000"/>
                  </a:schemeClr>
                </a:solidFill>
              </a:rPr>
              <a:t>Mi</a:t>
            </a: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Michael,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Richmal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, Amy, Andy </a:t>
            </a: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9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Alison</a:t>
            </a:r>
          </a:p>
          <a:p>
            <a:pPr marL="0" indent="0">
              <a:buNone/>
            </a:pP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vagyunk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Magyarországi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Christadelphian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Bibliamisszió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(CBM</a:t>
            </a:r>
            <a:r>
              <a:rPr lang="en-GB" sz="39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 tagjai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5" name="Picture 4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01275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02229"/>
            <a:ext cx="9732120" cy="1483783"/>
          </a:xfrm>
        </p:spPr>
        <p:txBody>
          <a:bodyPr/>
          <a:lstStyle/>
          <a:p>
            <a:r>
              <a:rPr lang="en-GB" dirty="0"/>
              <a:t>A korai </a:t>
            </a:r>
            <a:r>
              <a:rPr lang="en-GB" dirty="0" err="1"/>
              <a:t>egyházban</a:t>
            </a:r>
            <a:r>
              <a:rPr lang="en-GB" dirty="0"/>
              <a:t> a </a:t>
            </a:r>
            <a:r>
              <a:rPr lang="en-GB" dirty="0" err="1"/>
              <a:t>Szentlélek</a:t>
            </a:r>
            <a:r>
              <a:rPr lang="en-GB" dirty="0"/>
              <a:t> </a:t>
            </a:r>
            <a:r>
              <a:rPr lang="en-GB" dirty="0" err="1"/>
              <a:t>vezette</a:t>
            </a:r>
            <a:r>
              <a:rPr lang="en-GB" dirty="0"/>
              <a:t> a </a:t>
            </a:r>
            <a:r>
              <a:rPr lang="en-GB" dirty="0" err="1"/>
              <a:t>hívőket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Igazság</a:t>
            </a:r>
            <a:r>
              <a:rPr lang="en-GB" dirty="0"/>
              <a:t> </a:t>
            </a:r>
            <a:r>
              <a:rPr lang="en-GB" dirty="0" err="1"/>
              <a:t>ismeretére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9574958" cy="4397375"/>
          </a:xfrm>
        </p:spPr>
        <p:txBody>
          <a:bodyPr>
            <a:normAutofit lnSpcReduction="10000"/>
          </a:bodyPr>
          <a:lstStyle/>
          <a:p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Lélek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által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vezetett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apostolok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úgy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tekintettek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szavára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mint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tekintélyt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parancsolóra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most,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atyámfiai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ajánlak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titeket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Istennek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ő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kegyelmessége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ígéjének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felépíthet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adhat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néktek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örökséget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minden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megszenteltek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közt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GB" sz="2800" i="1" dirty="0" err="1">
                <a:solidFill>
                  <a:schemeClr val="tx2">
                    <a:lumMod val="50000"/>
                  </a:schemeClr>
                </a:solidFill>
              </a:rPr>
              <a:t>Pál</a:t>
            </a:r>
            <a:r>
              <a:rPr lang="en-GB" sz="28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i="1" dirty="0" err="1">
                <a:solidFill>
                  <a:schemeClr val="tx2">
                    <a:lumMod val="50000"/>
                  </a:schemeClr>
                </a:solidFill>
              </a:rPr>
              <a:t>apostol</a:t>
            </a:r>
            <a:r>
              <a:rPr lang="en-GB" sz="28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i="1" dirty="0" err="1">
                <a:solidFill>
                  <a:schemeClr val="tx2">
                    <a:lumMod val="50000"/>
                  </a:schemeClr>
                </a:solidFill>
              </a:rPr>
              <a:t>ihletett</a:t>
            </a:r>
            <a:r>
              <a:rPr lang="en-GB" sz="28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i="1" dirty="0" err="1">
                <a:solidFill>
                  <a:schemeClr val="tx2">
                    <a:lumMod val="50000"/>
                  </a:schemeClr>
                </a:solidFill>
              </a:rPr>
              <a:t>szavai</a:t>
            </a:r>
            <a:r>
              <a:rPr lang="en-GB" sz="28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</a:rPr>
              <a:t>Apostolok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 10:32)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74285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140882"/>
          </a:xfrm>
        </p:spPr>
        <p:txBody>
          <a:bodyPr/>
          <a:lstStyle/>
          <a:p>
            <a:r>
              <a:rPr lang="en-GB" dirty="0" err="1"/>
              <a:t>Halála</a:t>
            </a:r>
            <a:r>
              <a:rPr lang="en-GB" dirty="0"/>
              <a:t> </a:t>
            </a:r>
            <a:r>
              <a:rPr lang="en-GB" dirty="0" err="1"/>
              <a:t>előtt</a:t>
            </a:r>
            <a:r>
              <a:rPr lang="en-GB" dirty="0"/>
              <a:t> </a:t>
            </a:r>
            <a:r>
              <a:rPr lang="en-GB" dirty="0" err="1"/>
              <a:t>Péter</a:t>
            </a:r>
            <a:r>
              <a:rPr lang="en-GB" dirty="0"/>
              <a:t> </a:t>
            </a:r>
            <a:r>
              <a:rPr lang="en-GB" dirty="0" err="1"/>
              <a:t>apostol</a:t>
            </a:r>
            <a:r>
              <a:rPr lang="en-GB" dirty="0"/>
              <a:t> </a:t>
            </a:r>
            <a:r>
              <a:rPr lang="en-GB" dirty="0" err="1"/>
              <a:t>ezt</a:t>
            </a:r>
            <a:r>
              <a:rPr lang="en-GB" dirty="0"/>
              <a:t> </a:t>
            </a:r>
            <a:r>
              <a:rPr lang="en-GB" dirty="0" err="1"/>
              <a:t>írta</a:t>
            </a:r>
            <a:r>
              <a:rPr lang="en-GB" dirty="0"/>
              <a:t>: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146458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</a:rPr>
              <a:t>Méltónak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vélem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pedig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míg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ebben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sátorban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vagyok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emlékeztetés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által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ébresztgesselek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titeket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. De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igyekezni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fogok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azon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halálom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után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is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mindenkor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megemlékezhessetek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ezekről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   (2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</a:rPr>
              <a:t>Péter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 1:13,15)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0137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098020"/>
          </a:xfrm>
        </p:spPr>
        <p:txBody>
          <a:bodyPr/>
          <a:lstStyle/>
          <a:p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értett</a:t>
            </a:r>
            <a:r>
              <a:rPr lang="en-GB" dirty="0"/>
              <a:t> </a:t>
            </a:r>
            <a:r>
              <a:rPr lang="en-GB" dirty="0" err="1"/>
              <a:t>ez</a:t>
            </a:r>
            <a:r>
              <a:rPr lang="en-GB" dirty="0"/>
              <a:t> </a:t>
            </a:r>
            <a:r>
              <a:rPr lang="en-GB" dirty="0" err="1"/>
              <a:t>alatt</a:t>
            </a:r>
            <a:r>
              <a:rPr lang="en-GB" dirty="0"/>
              <a:t>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732120" cy="3868738"/>
          </a:xfrm>
        </p:spPr>
        <p:txBody>
          <a:bodyPr>
            <a:normAutofit fontScale="92500" lnSpcReduction="10000"/>
          </a:bodyPr>
          <a:lstStyle/>
          <a:p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Úgy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értette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ahogy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le is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írta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ezt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Szentlélek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vezette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így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ez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szava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Ennek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eredményeként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halála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után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is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olvashatták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ihletett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írásukat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segítséget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útmutatást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találjanak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Ugyanez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igaz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Újszövetség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minden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könyvére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53926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203" y="887943"/>
            <a:ext cx="9546385" cy="1198032"/>
          </a:xfrm>
        </p:spPr>
        <p:txBody>
          <a:bodyPr/>
          <a:lstStyle/>
          <a:p>
            <a:r>
              <a:rPr lang="en-GB" dirty="0" err="1"/>
              <a:t>Láthatjuk</a:t>
            </a:r>
            <a:r>
              <a:rPr lang="en-GB" dirty="0"/>
              <a:t>, </a:t>
            </a:r>
            <a:r>
              <a:rPr lang="en-GB" dirty="0" err="1"/>
              <a:t>hogy</a:t>
            </a:r>
            <a:r>
              <a:rPr lang="en-GB" dirty="0"/>
              <a:t> mind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Ószövetség</a:t>
            </a:r>
            <a:r>
              <a:rPr lang="en-GB" dirty="0"/>
              <a:t>, mind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Újszövetség</a:t>
            </a:r>
            <a:r>
              <a:rPr lang="en-GB" dirty="0"/>
              <a:t> „</a:t>
            </a:r>
            <a:r>
              <a:rPr lang="en-GB" dirty="0" err="1"/>
              <a:t>Isten</a:t>
            </a:r>
            <a:r>
              <a:rPr lang="en-GB" dirty="0"/>
              <a:t> </a:t>
            </a:r>
            <a:r>
              <a:rPr lang="en-GB" dirty="0" err="1"/>
              <a:t>szava</a:t>
            </a:r>
            <a:r>
              <a:rPr lang="en-GB" dirty="0"/>
              <a:t>”.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216" y="3157538"/>
            <a:ext cx="10360771" cy="3086099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apostolok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megértették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Biblia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ihletett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szavai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valódi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evangélium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ismeretének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megértésének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lehetőségét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adják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6487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255182"/>
          </a:xfrm>
        </p:spPr>
        <p:txBody>
          <a:bodyPr/>
          <a:lstStyle/>
          <a:p>
            <a:r>
              <a:rPr lang="en-GB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Pál</a:t>
            </a:r>
            <a:r>
              <a:rPr lang="en-GB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apostol</a:t>
            </a:r>
            <a:r>
              <a:rPr lang="en-GB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ihletett</a:t>
            </a:r>
            <a:r>
              <a:rPr lang="en-GB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szavai</a:t>
            </a:r>
            <a:r>
              <a:rPr lang="en-GB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Timóteusnak</a:t>
            </a:r>
            <a:r>
              <a:rPr lang="en-GB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GB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Timóteus</a:t>
            </a:r>
            <a:r>
              <a:rPr lang="en-GB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3: 14-16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3608" cy="39830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maradj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meg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azokban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miket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tanultál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reád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bízattak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tudván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kitől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tanultad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 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gyermekségedtől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fogva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tudod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szent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írásokat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melyek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téged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bölcscsé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tehetnek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idvességre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Krisztus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Jézusban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való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hit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által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 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teljes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írás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Istentől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ihletett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hasznos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tanításra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feddésre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megjobbításra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igazságban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való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nevelésre</a:t>
            </a:r>
            <a:r>
              <a:rPr lang="hu-HU" sz="36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600" dirty="0">
              <a:solidFill>
                <a:schemeClr val="tx2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47853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140882"/>
          </a:xfrm>
        </p:spPr>
        <p:txBody>
          <a:bodyPr/>
          <a:lstStyle/>
          <a:p>
            <a:r>
              <a:rPr lang="en-GB" dirty="0" err="1"/>
              <a:t>Miért</a:t>
            </a:r>
            <a:r>
              <a:rPr lang="en-GB" dirty="0"/>
              <a:t> </a:t>
            </a:r>
            <a:r>
              <a:rPr lang="en-GB" dirty="0" err="1"/>
              <a:t>kell</a:t>
            </a:r>
            <a:r>
              <a:rPr lang="en-GB" dirty="0"/>
              <a:t> </a:t>
            </a:r>
            <a:r>
              <a:rPr lang="en-GB" dirty="0" err="1"/>
              <a:t>még</a:t>
            </a:r>
            <a:r>
              <a:rPr lang="en-GB" dirty="0"/>
              <a:t> ma </a:t>
            </a:r>
            <a:r>
              <a:rPr lang="en-GB" dirty="0" err="1"/>
              <a:t>olvasnunk</a:t>
            </a:r>
            <a:r>
              <a:rPr lang="en-GB" dirty="0"/>
              <a:t> a </a:t>
            </a:r>
            <a:r>
              <a:rPr lang="en-GB" dirty="0" err="1"/>
              <a:t>Bibliát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3243263"/>
            <a:ext cx="10117883" cy="3414712"/>
          </a:xfrm>
        </p:spPr>
        <p:txBody>
          <a:bodyPr>
            <a:normAutofit/>
          </a:bodyPr>
          <a:lstStyle/>
          <a:p>
            <a:pPr lvl="0">
              <a:buClr>
                <a:srgbClr val="ACD433"/>
              </a:buClr>
            </a:pP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CBM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arra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ösztönzi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embereket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olvassák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Bibliát</a:t>
            </a:r>
            <a:endParaRPr lang="en-GB" sz="3600" dirty="0">
              <a:solidFill>
                <a:schemeClr val="tx2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ACD433"/>
              </a:buClr>
            </a:pP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Ez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azért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van,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mert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Isten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szava</a:t>
            </a:r>
            <a:endParaRPr lang="en-GB" sz="3600" dirty="0">
              <a:solidFill>
                <a:schemeClr val="tx2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ACD433"/>
              </a:buClr>
            </a:pP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tehát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Igazság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ismerete</a:t>
            </a:r>
            <a:endParaRPr lang="en-GB" sz="3600" dirty="0">
              <a:solidFill>
                <a:schemeClr val="tx2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ACD433"/>
              </a:buClr>
              <a:buNone/>
            </a:pPr>
            <a:endParaRPr lang="en-GB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23653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Miért</a:t>
            </a:r>
            <a:r>
              <a:rPr lang="en-GB" dirty="0"/>
              <a:t> </a:t>
            </a:r>
            <a:r>
              <a:rPr lang="en-GB" dirty="0" err="1"/>
              <a:t>kell</a:t>
            </a:r>
            <a:r>
              <a:rPr lang="en-GB" dirty="0"/>
              <a:t> </a:t>
            </a:r>
            <a:r>
              <a:rPr lang="en-GB" dirty="0" err="1"/>
              <a:t>még</a:t>
            </a:r>
            <a:r>
              <a:rPr lang="en-GB" dirty="0"/>
              <a:t> ma </a:t>
            </a:r>
            <a:r>
              <a:rPr lang="en-GB" dirty="0" err="1"/>
              <a:t>olvasnunk</a:t>
            </a:r>
            <a:r>
              <a:rPr lang="en-GB" dirty="0"/>
              <a:t> a </a:t>
            </a:r>
            <a:r>
              <a:rPr lang="en-GB" dirty="0" err="1"/>
              <a:t>Bibliát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9960720" cy="3940175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ACD433"/>
              </a:buClr>
            </a:pP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Jézus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azt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hitte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Ószövetség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Isten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szava</a:t>
            </a:r>
            <a:endParaRPr lang="en-GB" sz="2800" dirty="0">
              <a:solidFill>
                <a:srgbClr val="0E5580">
                  <a:lumMod val="50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ACD433"/>
              </a:buClr>
            </a:pP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Azt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mondta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meg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kell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értenünk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dirty="0" smtClean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GB" sz="2800" dirty="0" err="1" smtClean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szövetséget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Őt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megértsük</a:t>
            </a:r>
            <a:endParaRPr lang="en-GB" sz="2800" dirty="0">
              <a:solidFill>
                <a:srgbClr val="0E5580">
                  <a:lumMod val="50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ACD433"/>
              </a:buClr>
            </a:pP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Tanítása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Ószövetségen</a:t>
            </a:r>
            <a:r>
              <a:rPr lang="en-GB" sz="2800" dirty="0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E5580">
                    <a:lumMod val="50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alapul</a:t>
            </a:r>
            <a:endParaRPr lang="en-GB" sz="2800" dirty="0">
              <a:solidFill>
                <a:srgbClr val="0E5580">
                  <a:lumMod val="50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ACD433"/>
              </a:buClr>
            </a:pP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Szentlélek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vezette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apostolokat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igazság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tanítására</a:t>
            </a:r>
            <a:endParaRPr lang="en-GB" sz="2800" dirty="0">
              <a:solidFill>
                <a:schemeClr val="tx2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ACD433"/>
              </a:buClr>
            </a:pP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Újszövetséget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úgy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írták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meg,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Igazság</a:t>
            </a:r>
            <a:r>
              <a:rPr lang="en-GB" sz="28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megmaradjon</a:t>
            </a:r>
            <a:endParaRPr lang="en-GB" sz="2000" dirty="0">
              <a:solidFill>
                <a:schemeClr val="tx2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ACD433"/>
              </a:buClr>
            </a:pPr>
            <a:endParaRPr lang="en-GB" sz="2800" dirty="0">
              <a:solidFill>
                <a:schemeClr val="tx2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ACD433"/>
              </a:buClr>
            </a:pPr>
            <a:endParaRPr lang="en-GB" sz="2000" dirty="0">
              <a:solidFill>
                <a:schemeClr val="tx2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ACD433"/>
              </a:buClr>
            </a:pPr>
            <a:endParaRPr lang="en-GB" sz="2800" dirty="0">
              <a:solidFill>
                <a:srgbClr val="0E5580">
                  <a:lumMod val="50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ACD433"/>
              </a:buClr>
              <a:buNone/>
            </a:pPr>
            <a:endParaRPr lang="en-GB" sz="2800" dirty="0">
              <a:solidFill>
                <a:srgbClr val="0E5580">
                  <a:lumMod val="50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ACD433"/>
              </a:buClr>
            </a:pPr>
            <a:endParaRPr lang="en-GB" sz="2800" dirty="0">
              <a:solidFill>
                <a:srgbClr val="0E5580">
                  <a:lumMod val="50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1499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2 </a:t>
            </a:r>
            <a:r>
              <a:rPr lang="en-GB" sz="3600" dirty="0" err="1"/>
              <a:t>Timóteushoz</a:t>
            </a:r>
            <a:r>
              <a:rPr lang="en-GB" sz="3600" dirty="0"/>
              <a:t> 3:16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10089309" cy="33147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teljes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írás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Istentől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ihletett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hasznos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tanításra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feddésre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megjobbításra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igazságban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való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nevelésre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 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tökéletes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legyen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embere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minden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jó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cselekedetre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felkészített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88863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155170"/>
          </a:xfrm>
        </p:spPr>
        <p:txBody>
          <a:bodyPr/>
          <a:lstStyle/>
          <a:p>
            <a:r>
              <a:rPr lang="en-GB" dirty="0" err="1"/>
              <a:t>Információk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71725"/>
            <a:ext cx="10489358" cy="4486275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buNone/>
            </a:pP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Napi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Bibliaolvasási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tervező</a:t>
            </a:r>
            <a:endParaRPr lang="en-GB" sz="112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fontAlgn="base">
              <a:buNone/>
            </a:pPr>
            <a:endParaRPr lang="en-GB" sz="112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fontAlgn="base">
              <a:buNone/>
            </a:pP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Válogatott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füzetek</a:t>
            </a:r>
            <a:endParaRPr lang="en-GB" sz="112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fontAlgn="base">
              <a:buNone/>
            </a:pPr>
            <a:endParaRPr lang="en-GB" sz="112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Két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könyv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endParaRPr lang="en-GB" sz="112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Biblia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Tanítása</a:t>
            </a:r>
            <a:endParaRPr lang="en-GB" sz="11200" dirty="0">
              <a:solidFill>
                <a:schemeClr val="tx2">
                  <a:lumMod val="50000"/>
                </a:schemeClr>
              </a:solidFill>
            </a:endParaRPr>
          </a:p>
          <a:p>
            <a:pPr fontAlgn="base"/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Fedezzük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fel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együtt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11200" dirty="0" err="1">
                <a:solidFill>
                  <a:schemeClr val="tx2">
                    <a:lumMod val="50000"/>
                  </a:schemeClr>
                </a:solidFill>
              </a:rPr>
              <a:t>Bibliát</a:t>
            </a:r>
            <a:endParaRPr lang="en-GB" sz="11200" dirty="0">
              <a:solidFill>
                <a:schemeClr val="tx2">
                  <a:lumMod val="50000"/>
                </a:schemeClr>
              </a:solidFill>
            </a:endParaRPr>
          </a:p>
          <a:p>
            <a:pPr fontAlgn="base"/>
            <a:endParaRPr lang="en-GB" sz="8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fontAlgn="base">
              <a:buNone/>
            </a:pPr>
            <a:r>
              <a:rPr lang="en-GB" sz="11200" b="1" dirty="0">
                <a:solidFill>
                  <a:schemeClr val="tx2">
                    <a:lumMod val="50000"/>
                  </a:schemeClr>
                </a:solidFill>
              </a:rPr>
              <a:t>www.cbmhu.org</a:t>
            </a:r>
            <a:r>
              <a:rPr lang="en-GB" sz="112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GB" sz="8600" dirty="0">
                <a:solidFill>
                  <a:schemeClr val="tx2">
                    <a:lumMod val="50000"/>
                  </a:schemeClr>
                </a:solidFill>
              </a:rPr>
              <a:t>   						</a:t>
            </a:r>
            <a:r>
              <a:rPr lang="en-GB" sz="11200" b="1" dirty="0" smtClean="0">
                <a:solidFill>
                  <a:schemeClr val="tx2">
                    <a:lumMod val="50000"/>
                  </a:schemeClr>
                </a:solidFill>
              </a:rPr>
              <a:t>www.thisisyourbible.com</a:t>
            </a:r>
            <a:endParaRPr lang="en-GB" sz="11200" b="1" dirty="0">
              <a:solidFill>
                <a:schemeClr val="tx2">
                  <a:lumMod val="50000"/>
                </a:schemeClr>
              </a:solidFill>
            </a:endParaRPr>
          </a:p>
          <a:p>
            <a:pPr fontAlgn="base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90363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532097" cy="1383770"/>
          </a:xfrm>
        </p:spPr>
        <p:txBody>
          <a:bodyPr/>
          <a:lstStyle/>
          <a:p>
            <a:r>
              <a:rPr lang="en-GB" dirty="0"/>
              <a:t>Christadelphian = „</a:t>
            </a:r>
            <a:r>
              <a:rPr lang="en-GB" dirty="0" err="1"/>
              <a:t>testvérek</a:t>
            </a:r>
            <a:r>
              <a:rPr lang="en-GB" dirty="0"/>
              <a:t> </a:t>
            </a:r>
            <a:r>
              <a:rPr lang="en-GB" dirty="0" err="1"/>
              <a:t>Krisztusban</a:t>
            </a:r>
            <a:r>
              <a:rPr lang="en-GB" dirty="0"/>
              <a:t>”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28899"/>
            <a:ext cx="10289333" cy="3871913"/>
          </a:xfrm>
        </p:spPr>
        <p:txBody>
          <a:bodyPr>
            <a:normAutofit fontScale="92500" lnSpcReduction="20000"/>
          </a:bodyPr>
          <a:lstStyle/>
          <a:p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A CBM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közel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20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éve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működik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Magyarországon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Arra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bátorítjuk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embereket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olvassák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Bibliát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Miért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?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Mert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hisszük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ez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 smtClean="0">
                <a:solidFill>
                  <a:schemeClr val="tx2">
                    <a:lumMod val="50000"/>
                  </a:schemeClr>
                </a:solidFill>
              </a:rPr>
              <a:t>szava</a:t>
            </a: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!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5325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dirty="0" err="1"/>
              <a:t>Biblia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514599"/>
            <a:ext cx="10146458" cy="4143375"/>
          </a:xfrm>
        </p:spPr>
        <p:txBody>
          <a:bodyPr>
            <a:normAutofit fontScale="92500" lnSpcReduction="20000"/>
          </a:bodyPr>
          <a:lstStyle/>
          <a:p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Biblia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már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rég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óta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olvasható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Magyar </a:t>
            </a:r>
            <a:r>
              <a:rPr lang="en-GB" sz="3900" dirty="0" err="1" smtClean="0">
                <a:solidFill>
                  <a:schemeClr val="tx2">
                    <a:lumMod val="50000"/>
                  </a:schemeClr>
                </a:solidFill>
              </a:rPr>
              <a:t>nyelven</a:t>
            </a: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első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teljes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katolikus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 smtClean="0">
                <a:solidFill>
                  <a:schemeClr val="tx2">
                    <a:lumMod val="50000"/>
                  </a:schemeClr>
                </a:solidFill>
              </a:rPr>
              <a:t>Bibli</a:t>
            </a: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át</a:t>
            </a:r>
            <a:r>
              <a:rPr lang="en-GB" sz="39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1626-ban </a:t>
            </a: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adták ki.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első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protestáns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fordítás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1590-ben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Károli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munkája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smtClean="0">
                <a:solidFill>
                  <a:schemeClr val="tx2">
                    <a:lumMod val="50000"/>
                  </a:schemeClr>
                </a:solidFill>
              </a:rPr>
              <a:t>volt</a:t>
            </a: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Bibliának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ma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már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12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magyar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>
                <a:solidFill>
                  <a:schemeClr val="tx2">
                    <a:lumMod val="50000"/>
                  </a:schemeClr>
                </a:solidFill>
              </a:rPr>
              <a:t>fordítása</a:t>
            </a:r>
            <a:r>
              <a:rPr lang="en-GB" sz="39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900" dirty="0" err="1" smtClean="0">
                <a:solidFill>
                  <a:schemeClr val="tx2">
                    <a:lumMod val="50000"/>
                  </a:schemeClr>
                </a:solidFill>
              </a:rPr>
              <a:t>olvasható</a:t>
            </a:r>
            <a:r>
              <a:rPr lang="hu-HU" sz="39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9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73734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369482"/>
          </a:xfrm>
        </p:spPr>
        <p:txBody>
          <a:bodyPr/>
          <a:lstStyle/>
          <a:p>
            <a:r>
              <a:rPr lang="en-GB" dirty="0" err="1"/>
              <a:t>Miért</a:t>
            </a:r>
            <a:r>
              <a:rPr lang="en-GB" dirty="0"/>
              <a:t> </a:t>
            </a:r>
            <a:r>
              <a:rPr lang="en-GB" dirty="0" err="1"/>
              <a:t>fordították</a:t>
            </a:r>
            <a:r>
              <a:rPr lang="en-GB" dirty="0"/>
              <a:t> le a </a:t>
            </a:r>
            <a:r>
              <a:rPr lang="en-GB" dirty="0" err="1"/>
              <a:t>Bibliát</a:t>
            </a:r>
            <a:r>
              <a:rPr lang="en-GB" dirty="0"/>
              <a:t>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28888"/>
            <a:ext cx="9846421" cy="4186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Mert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hitték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</a:rPr>
              <a:t>szava</a:t>
            </a:r>
            <a:r>
              <a:rPr lang="hu-HU" sz="3600" dirty="0" smtClean="0">
                <a:solidFill>
                  <a:schemeClr val="tx2">
                    <a:lumMod val="50000"/>
                  </a:schemeClr>
                </a:solidFill>
              </a:rPr>
              <a:t>!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Biblia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olvasása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megértése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Igazság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ismeretéhez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vezet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el</a:t>
            </a:r>
            <a:r>
              <a:rPr lang="hu-HU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Mert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Istenről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Fiáról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emberiségről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céljáról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olvashatunk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benne.</a:t>
            </a:r>
          </a:p>
          <a:p>
            <a:pPr marL="0" indent="0">
              <a:buNone/>
            </a:pPr>
            <a:endParaRPr lang="en-GB" sz="3600" dirty="0"/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88871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2 </a:t>
            </a:r>
            <a:r>
              <a:rPr lang="en-GB" sz="3600" dirty="0" err="1"/>
              <a:t>Timóteushoz</a:t>
            </a:r>
            <a:r>
              <a:rPr lang="en-GB" sz="3600" dirty="0"/>
              <a:t> 3:16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10089309" cy="33147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teljes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írás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Istentől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ihletett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hasznos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tanításra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feddésre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megjobbításra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igazságban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való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nevelésre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 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tökéletes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legyen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embere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minden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jó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cselekedetre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felkészített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91671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Jézus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a </a:t>
            </a:r>
            <a:r>
              <a:rPr lang="en-GB" dirty="0" err="1"/>
              <a:t>Biblia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986088"/>
            <a:ext cx="10246470" cy="3033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</a:rPr>
              <a:t>Jézus</a:t>
            </a:r>
            <a:r>
              <a:rPr lang="hu-HU" sz="3600" dirty="0" err="1" smtClean="0">
                <a:solidFill>
                  <a:schemeClr val="tx2">
                    <a:lumMod val="50000"/>
                  </a:schemeClr>
                </a:solidFill>
              </a:rPr>
              <a:t>nak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központi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sz="3600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</a:rPr>
              <a:t>szerepe</a:t>
            </a:r>
            <a:r>
              <a:rPr lang="hu-HU" sz="3600" dirty="0" smtClean="0">
                <a:solidFill>
                  <a:schemeClr val="tx2">
                    <a:lumMod val="50000"/>
                  </a:schemeClr>
                </a:solidFill>
              </a:rPr>
              <a:t> a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</a:rPr>
              <a:t>Bibliában</a:t>
            </a:r>
            <a:r>
              <a:rPr lang="hu-HU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Nem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érthető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meg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élete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célja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Biblia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olvasása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nélkül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sz="3600" dirty="0"/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54985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Lukács</a:t>
            </a:r>
            <a:r>
              <a:rPr lang="en-GB" dirty="0"/>
              <a:t> 24:44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557588"/>
            <a:ext cx="10332196" cy="3414712"/>
          </a:xfrm>
        </p:spPr>
        <p:txBody>
          <a:bodyPr>
            <a:normAutofit/>
          </a:bodyPr>
          <a:lstStyle/>
          <a:p>
            <a:r>
              <a:rPr lang="en-GB" sz="3600" dirty="0" err="1" smtClean="0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monda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nékik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Ezek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azok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beszédek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melyeket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szóltam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néktek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mikor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még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veletek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valék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szükség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beteljesedni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mindazoknak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mik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megirattak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Mózes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törvényében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,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prófétáknál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és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zsoltárokban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én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err="1">
                <a:solidFill>
                  <a:schemeClr val="tx2">
                    <a:lumMod val="50000"/>
                  </a:schemeClr>
                </a:solidFill>
              </a:rPr>
              <a:t>felőlem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 descr="Christadelphian Bible Mis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39748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603500"/>
            <a:ext cx="5465762" cy="3625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000" b="1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000" b="1" dirty="0" err="1">
                <a:solidFill>
                  <a:schemeClr val="tx2">
                    <a:lumMod val="50000"/>
                  </a:schemeClr>
                </a:solidFill>
              </a:rPr>
              <a:t>Ószövetségben</a:t>
            </a:r>
            <a:r>
              <a:rPr lang="en-GB" sz="3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000" b="1" dirty="0" err="1">
                <a:solidFill>
                  <a:schemeClr val="tx2">
                    <a:lumMod val="50000"/>
                  </a:schemeClr>
                </a:solidFill>
              </a:rPr>
              <a:t>olvashatjuk</a:t>
            </a:r>
            <a:r>
              <a:rPr lang="en-GB" sz="3000" b="1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sz="28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0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</a:rPr>
              <a:t>Jézus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 meg fog 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</a:rPr>
              <a:t>születni</a:t>
            </a:r>
            <a:r>
              <a:rPr lang="hu-HU" sz="30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000" dirty="0" err="1">
                <a:solidFill>
                  <a:schemeClr val="tx2">
                    <a:lumMod val="50000"/>
                  </a:schemeClr>
                </a:solidFill>
              </a:rPr>
              <a:t>Hogy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, ő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</a:rPr>
              <a:t>Isten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</a:rPr>
              <a:t>egyetlen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</a:rPr>
              <a:t>fia</a:t>
            </a:r>
            <a:r>
              <a:rPr lang="hu-HU" sz="30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hu-HU" sz="3000" dirty="0" smtClean="0">
                <a:solidFill>
                  <a:schemeClr val="tx2">
                    <a:lumMod val="50000"/>
                  </a:schemeClr>
                </a:solidFill>
              </a:rPr>
              <a:t>és</a:t>
            </a:r>
            <a:endParaRPr lang="en-GB" sz="3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sz="3000" dirty="0" smtClean="0">
                <a:solidFill>
                  <a:schemeClr val="tx2">
                    <a:lumMod val="50000"/>
                  </a:schemeClr>
                </a:solidFill>
              </a:rPr>
              <a:t>Hogy m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</a:rPr>
              <a:t>szerepe</a:t>
            </a:r>
            <a:r>
              <a:rPr lang="hu-HU" sz="30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GB" sz="30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5478463" cy="3416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000" b="1" dirty="0" err="1">
                <a:solidFill>
                  <a:schemeClr val="tx2">
                    <a:lumMod val="50000"/>
                  </a:schemeClr>
                </a:solidFill>
              </a:rPr>
              <a:t>Az</a:t>
            </a:r>
            <a:r>
              <a:rPr lang="en-GB" sz="3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000" b="1" dirty="0" err="1" smtClean="0">
                <a:solidFill>
                  <a:schemeClr val="tx2">
                    <a:lumMod val="50000"/>
                  </a:schemeClr>
                </a:solidFill>
              </a:rPr>
              <a:t>Újszövetség</a:t>
            </a:r>
            <a:r>
              <a:rPr lang="hu-HU" sz="3000" b="1" dirty="0" err="1" smtClean="0">
                <a:solidFill>
                  <a:schemeClr val="tx2">
                    <a:lumMod val="50000"/>
                  </a:schemeClr>
                </a:solidFill>
              </a:rPr>
              <a:t>ben</a:t>
            </a:r>
            <a:r>
              <a:rPr lang="en-GB" sz="3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000" b="1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sz="3000" b="1" dirty="0" err="1">
                <a:solidFill>
                  <a:schemeClr val="tx2">
                    <a:lumMod val="50000"/>
                  </a:schemeClr>
                </a:solidFill>
              </a:rPr>
              <a:t>következőkről</a:t>
            </a:r>
            <a:r>
              <a:rPr lang="en-GB" sz="3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000" b="1" dirty="0" err="1">
                <a:solidFill>
                  <a:schemeClr val="tx2">
                    <a:lumMod val="50000"/>
                  </a:schemeClr>
                </a:solidFill>
              </a:rPr>
              <a:t>olvashatunk</a:t>
            </a:r>
            <a:r>
              <a:rPr lang="en-GB" sz="3000" b="1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sz="3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Jézus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élete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és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tanítása</a:t>
            </a:r>
            <a:r>
              <a:rPr lang="hu-HU" sz="3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  <a:endParaRPr lang="en-GB" sz="30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r>
              <a:rPr lang="en-GB" sz="3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Haláláról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és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feltámadásáról</a:t>
            </a:r>
            <a:r>
              <a:rPr lang="hu-HU" sz="3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  <a:endParaRPr lang="en-GB" sz="30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r>
              <a:rPr lang="en-GB" sz="3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Hogy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Jézus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a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jövőben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visszatér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a 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földre</a:t>
            </a:r>
            <a:r>
              <a:rPr lang="hu-HU" sz="3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  <a:endParaRPr lang="en-GB" sz="30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en-GB" dirty="0"/>
          </a:p>
        </p:txBody>
      </p:sp>
      <p:pic>
        <p:nvPicPr>
          <p:cNvPr id="5" name="Picture 4" descr="Christadelphian Bible Mis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5" y="314538"/>
            <a:ext cx="514350" cy="65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77636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4297</TotalTime>
  <Words>965</Words>
  <Application>Microsoft Office PowerPoint</Application>
  <PresentationFormat>Custom</PresentationFormat>
  <Paragraphs>131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Ion Boardroom</vt:lpstr>
      <vt:lpstr>Miért kell elolvasnunk a Bibliát? </vt:lpstr>
      <vt:lpstr>Üdvözöljük Önöket!</vt:lpstr>
      <vt:lpstr>Christadelphian = „testvérek Krisztusban” </vt:lpstr>
      <vt:lpstr>A Biblia </vt:lpstr>
      <vt:lpstr>Miért fordították le a Bibliát? </vt:lpstr>
      <vt:lpstr>2 Timóteushoz 3:16 </vt:lpstr>
      <vt:lpstr>Jézus és a Biblia </vt:lpstr>
      <vt:lpstr>Lukács 24:44 </vt:lpstr>
      <vt:lpstr>PowerPoint Presentation</vt:lpstr>
      <vt:lpstr>A Biblia üzenete: </vt:lpstr>
      <vt:lpstr>Jézus hitte, hogy az Ószövetséget Isten ihlette </vt:lpstr>
      <vt:lpstr>El kell olvasnunk a Bibliát, hogy megértsük és higgyünk Jézusban </vt:lpstr>
      <vt:lpstr>PowerPoint Presentation</vt:lpstr>
      <vt:lpstr>A Biblia tele van olyan részletekkel, amelyek nem kerülhettek oda véletlenül.</vt:lpstr>
      <vt:lpstr>A Biblia tele van olyan részletekkel, amelyek nem kerülhettek oda véletlenül.</vt:lpstr>
      <vt:lpstr>Mindent, amit Jézus tanított, a Biblia alapján tanította. </vt:lpstr>
      <vt:lpstr>A Biblia Jézusában kell hinnünk! </vt:lpstr>
      <vt:lpstr>A Szentlélek és a Biblia </vt:lpstr>
      <vt:lpstr>János 14:26 </vt:lpstr>
      <vt:lpstr>A korai egyházban a Szentlélek vezette a hívőket az Igazság ismeretére </vt:lpstr>
      <vt:lpstr>Halála előtt Péter apostol ezt írta: </vt:lpstr>
      <vt:lpstr>Mit értett ez alatt? </vt:lpstr>
      <vt:lpstr>Láthatjuk, hogy mind az Ószövetség, mind az Újszövetség „Isten szava”. </vt:lpstr>
      <vt:lpstr>Pál apostol ihletett szavai Timóteusnak 2 Timóteus 3: 14-16 </vt:lpstr>
      <vt:lpstr>Miért kell még ma olvasnunk a Bibliát </vt:lpstr>
      <vt:lpstr>Miért kell még ma olvasnunk a Bibliát</vt:lpstr>
      <vt:lpstr>2 Timóteushoz 3:16 </vt:lpstr>
      <vt:lpstr>Információk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Miért kell elolvasnunk a Bibliát?</dc:title>
  <dc:creator>Alison Biggs</dc:creator>
  <cp:lastModifiedBy>Alison Biggs</cp:lastModifiedBy>
  <cp:revision>33</cp:revision>
  <dcterms:created xsi:type="dcterms:W3CDTF">2019-03-13T20:44:40Z</dcterms:created>
  <dcterms:modified xsi:type="dcterms:W3CDTF">2019-04-14T10:37:57Z</dcterms:modified>
</cp:coreProperties>
</file>